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4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8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78" y="-6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0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11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43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5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2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3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1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32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98B3A-D0F6-47D7-AB57-2A99CF0387A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2B41C-C8D4-40F5-B290-0C4366A7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45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7180" y="1678569"/>
            <a:ext cx="7990656" cy="3026767"/>
          </a:xfrm>
        </p:spPr>
        <p:txBody>
          <a:bodyPr/>
          <a:lstStyle/>
          <a:p>
            <a:r>
              <a:rPr lang="en-US" altLang="ko-KR" dirty="0" smtClean="0"/>
              <a:t>Recurrent Neural Network</a:t>
            </a:r>
            <a:br>
              <a:rPr lang="en-US" altLang="ko-KR" dirty="0" smtClean="0"/>
            </a:br>
            <a:r>
              <a:rPr lang="en-US" altLang="ko-KR" dirty="0" smtClean="0"/>
              <a:t>(RNN)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6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/>
                <a:t>다양한 </a:t>
              </a:r>
              <a:r>
                <a:rPr lang="en-US" altLang="ko-KR" sz="4000" dirty="0" smtClean="0"/>
                <a:t>RNN </a:t>
              </a:r>
              <a:r>
                <a:rPr lang="ko-KR" altLang="en-US" sz="4000" dirty="0" smtClean="0"/>
                <a:t>구조들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3" y="1702623"/>
            <a:ext cx="8834133" cy="41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Many-to-one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340768"/>
            <a:ext cx="8661600" cy="504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Many-to-Many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36656"/>
            <a:ext cx="857277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Many-to-Many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" y="1255094"/>
            <a:ext cx="8988352" cy="519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One-to-Many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1" y="1277888"/>
            <a:ext cx="8791316" cy="535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8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BPTT(Back-Propagation Through Time)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96752"/>
            <a:ext cx="5715798" cy="3080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528" y="4559007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RNN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Back-Propagation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BPTT</a:t>
            </a:r>
            <a:r>
              <a:rPr lang="ko-KR" altLang="en-US" dirty="0" smtClean="0"/>
              <a:t>라는 명칭으로 부름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RNN</a:t>
            </a:r>
            <a:r>
              <a:rPr lang="ko-KR" altLang="en-US" dirty="0" smtClean="0"/>
              <a:t>의 단점은 비교적 짧은 시퀀스</a:t>
            </a:r>
            <a:r>
              <a:rPr lang="en-US" altLang="ko-KR" dirty="0" smtClean="0"/>
              <a:t>(Sequence)</a:t>
            </a:r>
            <a:r>
              <a:rPr lang="ko-KR" altLang="en-US" dirty="0" smtClean="0"/>
              <a:t>에 대해서만 효과를 보이는 단점이 있음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RNN</a:t>
            </a:r>
            <a:r>
              <a:rPr lang="ko-KR" altLang="en-US" dirty="0" smtClean="0"/>
              <a:t>의 시점이 계속 길어질수록 앞의 정보가 뒤로 충분히 전달되지 못하는 현상이 발생함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즉</a:t>
            </a:r>
            <a:r>
              <a:rPr lang="en-US" altLang="ko-KR" dirty="0" smtClean="0"/>
              <a:t>, BPTT</a:t>
            </a:r>
            <a:r>
              <a:rPr lang="ko-KR" altLang="en-US" dirty="0" smtClean="0"/>
              <a:t>를 할수록 </a:t>
            </a:r>
            <a:r>
              <a:rPr lang="en-US" altLang="ko-KR" dirty="0" smtClean="0"/>
              <a:t>Vanishing Gradient(</a:t>
            </a:r>
            <a:r>
              <a:rPr lang="ko-KR" altLang="en-US" dirty="0" smtClean="0"/>
              <a:t>기울기 소실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발생을 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773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BPTT(Back-Propagation Through Time)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"/>
          <a:stretch/>
        </p:blipFill>
        <p:spPr>
          <a:xfrm>
            <a:off x="827584" y="1268760"/>
            <a:ext cx="727280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9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Gradient Vanishing 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78104"/>
            <a:ext cx="7920879" cy="343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5067" y="5302949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미분 값이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작은 값을  </a:t>
            </a:r>
            <a:r>
              <a:rPr lang="en-US" altLang="ko-KR" dirty="0" smtClean="0"/>
              <a:t>1000~10000</a:t>
            </a:r>
            <a:r>
              <a:rPr lang="ko-KR" altLang="en-US" dirty="0" smtClean="0"/>
              <a:t>번</a:t>
            </a:r>
            <a:r>
              <a:rPr lang="en-US" altLang="ko-KR" dirty="0" smtClean="0"/>
              <a:t> </a:t>
            </a:r>
            <a:r>
              <a:rPr lang="ko-KR" altLang="en-US" dirty="0" smtClean="0"/>
              <a:t>곱하면 거의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수렴해서 </a:t>
            </a:r>
            <a:r>
              <a:rPr lang="en-US" altLang="ko-KR" dirty="0" smtClean="0"/>
              <a:t>W</a:t>
            </a:r>
            <a:r>
              <a:rPr lang="ko-KR" altLang="en-US" dirty="0" smtClean="0"/>
              <a:t>값이 거의 변하지 않</a:t>
            </a:r>
            <a:r>
              <a:rPr lang="ko-KR" altLang="en-US" dirty="0"/>
              <a:t>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 의존성</a:t>
            </a:r>
            <a:r>
              <a:rPr lang="en-US" altLang="ko-KR" dirty="0" smtClean="0"/>
              <a:t>(Long-Term Dependency)</a:t>
            </a:r>
            <a:r>
              <a:rPr lang="ko-KR" altLang="en-US" dirty="0" smtClean="0"/>
              <a:t>문제가 발생을 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82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Gradient Vanishing 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2" y="1484784"/>
            <a:ext cx="676875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/>
                <a:t>해결 방안은</a:t>
              </a:r>
              <a:r>
                <a:rPr lang="en-US" altLang="ko-KR" sz="4000" dirty="0" smtClean="0"/>
                <a:t>?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1520" y="1412776"/>
            <a:ext cx="813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smtClean="0"/>
              <a:t>Relu </a:t>
            </a:r>
            <a:r>
              <a:rPr lang="ko-KR" altLang="en-US" sz="2400" dirty="0" smtClean="0"/>
              <a:t>함수 사용</a:t>
            </a:r>
            <a:endParaRPr lang="en-US" altLang="ko-KR" sz="24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Relu </a:t>
            </a:r>
            <a:r>
              <a:rPr lang="ko-KR" altLang="en-US" dirty="0" smtClean="0"/>
              <a:t>함수를 사용하여 </a:t>
            </a:r>
            <a:r>
              <a:rPr lang="en-US" altLang="ko-KR" dirty="0" smtClean="0"/>
              <a:t>Gradient Vanishing</a:t>
            </a:r>
            <a:r>
              <a:rPr lang="ko-KR" altLang="en-US" dirty="0" smtClean="0"/>
              <a:t>문제를 해결할 수 있지만 </a:t>
            </a:r>
            <a:r>
              <a:rPr lang="en-US" altLang="ko-KR" dirty="0" smtClean="0"/>
              <a:t>Gradient Exploding</a:t>
            </a:r>
            <a:r>
              <a:rPr lang="ko-KR" altLang="en-US" dirty="0" smtClean="0"/>
              <a:t>이 발생할 수 있음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큰 값이 </a:t>
            </a:r>
            <a:r>
              <a:rPr lang="en-US" altLang="ko-KR" dirty="0" smtClean="0"/>
              <a:t>1000~10000</a:t>
            </a:r>
            <a:r>
              <a:rPr lang="ko-KR" altLang="en-US" dirty="0" smtClean="0"/>
              <a:t>번 곱해지면 너무 큰 값으로 발산할 수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Relu</a:t>
            </a:r>
            <a:r>
              <a:rPr lang="ko-KR" altLang="en-US" dirty="0" smtClean="0"/>
              <a:t>함수도 해결법이 될 수 없음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920" y="4149080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smtClean="0"/>
              <a:t>LSTM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GRU</a:t>
            </a:r>
            <a:r>
              <a:rPr lang="ko-KR" altLang="en-US" sz="2400" dirty="0" smtClean="0"/>
              <a:t>를 사용하자</a:t>
            </a:r>
            <a:r>
              <a:rPr lang="en-US" altLang="ko-KR" sz="2400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Vanilla RNN</a:t>
            </a:r>
            <a:r>
              <a:rPr lang="ko-KR" altLang="en-US" dirty="0" smtClean="0"/>
              <a:t>의 단점을 해결하기 위해 </a:t>
            </a:r>
            <a:r>
              <a:rPr lang="en-US" altLang="ko-KR" dirty="0" smtClean="0"/>
              <a:t>1997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방법이 고안이 되었고</a:t>
            </a:r>
            <a:r>
              <a:rPr lang="en-US" altLang="ko-KR" dirty="0" smtClean="0"/>
              <a:t>, </a:t>
            </a:r>
            <a:r>
              <a:rPr lang="ko-KR" altLang="en-US" dirty="0"/>
              <a:t> </a:t>
            </a:r>
            <a:r>
              <a:rPr lang="ko-KR" altLang="en-US" dirty="0" smtClean="0"/>
              <a:t>그 이후 </a:t>
            </a:r>
            <a:r>
              <a:rPr lang="en-US" altLang="ko-KR" dirty="0" smtClean="0"/>
              <a:t>2014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을 간소화한 </a:t>
            </a:r>
            <a:r>
              <a:rPr lang="en-US" altLang="ko-KR" dirty="0" smtClean="0"/>
              <a:t>GRU</a:t>
            </a:r>
            <a:r>
              <a:rPr lang="ko-KR" altLang="en-US" dirty="0" smtClean="0"/>
              <a:t>방법이 고안이 됨</a:t>
            </a:r>
            <a:r>
              <a:rPr lang="en-US" altLang="ko-KR" dirty="0" smtClean="0"/>
              <a:t>.</a:t>
            </a:r>
            <a:r>
              <a:rPr lang="ko-KR" altLang="en-US" dirty="0" smtClean="0"/>
              <a:t> 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617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/>
                <a:t>시계열 데이터</a:t>
              </a:r>
              <a:r>
                <a:rPr lang="en-US" altLang="ko-KR" sz="4000" dirty="0" smtClean="0"/>
                <a:t>(Sequential data)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1520" y="1412776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smtClean="0"/>
              <a:t>시계열 데이터란</a:t>
            </a:r>
            <a:r>
              <a:rPr lang="en-US" altLang="ko-KR" sz="24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시간 별로 구성된 값의 집합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음성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자연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센서 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주가 등</a:t>
            </a:r>
            <a:r>
              <a:rPr lang="en-US" altLang="ko-KR" dirty="0" smtClean="0"/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기록 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 모델링 분석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0415" y="3140968"/>
            <a:ext cx="813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smtClean="0"/>
              <a:t>시계열 데이터는 무조건 </a:t>
            </a:r>
            <a:r>
              <a:rPr lang="en-US" altLang="ko-KR" sz="2400" dirty="0" smtClean="0"/>
              <a:t>RNN</a:t>
            </a:r>
            <a:r>
              <a:rPr lang="ko-KR" altLang="en-US" sz="2400" dirty="0" smtClean="0"/>
              <a:t>을 써야하는가</a:t>
            </a:r>
            <a:r>
              <a:rPr lang="en-US" altLang="ko-KR" sz="2400" dirty="0" smtClean="0"/>
              <a:t>?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꼭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을 사용하지 않아도 된다</a:t>
            </a:r>
            <a:r>
              <a:rPr lang="en-US" altLang="ko-KR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시계열 데이터의 </a:t>
            </a:r>
            <a:r>
              <a:rPr lang="en-US" altLang="ko-KR" dirty="0" smtClean="0"/>
              <a:t>Classification, Regression </a:t>
            </a:r>
            <a:r>
              <a:rPr lang="ko-KR" altLang="en-US" dirty="0" smtClean="0"/>
              <a:t>문제를 풀 때 </a:t>
            </a:r>
            <a:r>
              <a:rPr lang="en-US" altLang="ko-KR" dirty="0" smtClean="0"/>
              <a:t>DNN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사용해도 된다</a:t>
            </a:r>
            <a:r>
              <a:rPr lang="en-US" altLang="ko-KR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CNN</a:t>
            </a:r>
            <a:r>
              <a:rPr lang="ko-KR" altLang="en-US" dirty="0" smtClean="0"/>
              <a:t>의 성능이 월등히 좋을 </a:t>
            </a:r>
            <a:r>
              <a:rPr lang="ko-KR" altLang="en-US" dirty="0"/>
              <a:t>때</a:t>
            </a:r>
            <a:r>
              <a:rPr lang="ko-KR" altLang="en-US" dirty="0" smtClean="0"/>
              <a:t>도 많다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51520" y="5589240"/>
            <a:ext cx="81369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smtClean="0"/>
              <a:t>결론</a:t>
            </a:r>
            <a:r>
              <a:rPr lang="ko-KR" altLang="en-US" sz="2400" dirty="0"/>
              <a:t>은</a:t>
            </a:r>
            <a:r>
              <a:rPr lang="en-US" altLang="ko-KR" sz="24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RNN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둘 다 사용해봐서 결과가 잘나오는걸 선택하자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96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LSTM(Long Short-Term Memory) 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44512"/>
            <a:ext cx="5616623" cy="32341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872" y="4933617"/>
            <a:ext cx="8640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Vanilla RNN</a:t>
            </a:r>
            <a:r>
              <a:rPr lang="ko-KR" altLang="en-US" dirty="0" smtClean="0"/>
              <a:t>의 단점을 보완한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의 일종이며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장단기 메모리</a:t>
            </a:r>
            <a:r>
              <a:rPr lang="en-US" altLang="ko-KR" dirty="0" smtClean="0"/>
              <a:t>(Long short-Term Memory)</a:t>
            </a:r>
            <a:r>
              <a:rPr lang="ko-KR" altLang="en-US" dirty="0" smtClean="0"/>
              <a:t>라고 하며 줄여서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이라고 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Hidden Layer</a:t>
            </a:r>
            <a:r>
              <a:rPr lang="ko-KR" altLang="en-US" dirty="0" smtClean="0"/>
              <a:t>의 메모리 셀에 입력게이트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망각게이트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출력게이트를 추가하여 불필요한 기억을 지우고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기억해야할 것 들을 정함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셀 상태</a:t>
            </a:r>
            <a:r>
              <a:rPr lang="en-US" altLang="ko-KR" dirty="0" smtClean="0"/>
              <a:t>(cell state)</a:t>
            </a:r>
            <a:r>
              <a:rPr lang="ko-KR" altLang="en-US" dirty="0" smtClean="0"/>
              <a:t>라는 값을 추가함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9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/>
                <a:t>셀 상태</a:t>
              </a:r>
              <a:r>
                <a:rPr lang="en-US" altLang="ko-KR" sz="4000" dirty="0" smtClean="0"/>
                <a:t>(</a:t>
              </a:r>
              <a:r>
                <a:rPr lang="en-US" altLang="ko-KR" sz="4000" dirty="0" smtClean="0"/>
                <a:t>Cell state</a:t>
              </a:r>
              <a:r>
                <a:rPr lang="en-US" altLang="ko-KR" sz="4000" dirty="0" smtClean="0"/>
                <a:t>) 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3872" y="4933617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셀 상태는 위의 그림에서 왼쪽에서 오른쪽으로 가는 굵은 선임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셀 상태 또한 이전에 배운 </a:t>
            </a:r>
            <a:r>
              <a:rPr lang="en-US" altLang="ko-KR" dirty="0" smtClean="0"/>
              <a:t>hidden state</a:t>
            </a:r>
            <a:r>
              <a:rPr lang="ko-KR" altLang="en-US" dirty="0" smtClean="0"/>
              <a:t>처럼 이전 시점의 셀 상태가 다음 시점의 셀 상태를 구하기 위한 입력으로 사용이 됨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23" y="1556792"/>
            <a:ext cx="6768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/>
                <a:t>입력 게이트</a:t>
              </a:r>
              <a:r>
                <a:rPr lang="en-US" altLang="ko-KR" sz="4000" dirty="0" smtClean="0"/>
                <a:t>(input</a:t>
              </a:r>
              <a:r>
                <a:rPr lang="en-US" altLang="ko-KR" sz="4000" dirty="0" smtClean="0"/>
                <a:t> gate</a:t>
              </a:r>
              <a:r>
                <a:rPr lang="en-US" altLang="ko-KR" sz="4000" dirty="0" smtClean="0"/>
                <a:t>) 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24736" y="4293096"/>
                <a:ext cx="86409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/>
                  <a:t>입력 게이트는 현재 정보를 기억하기 위한 게이트임</a:t>
                </a:r>
                <a:r>
                  <a:rPr lang="en-US" altLang="ko-KR" dirty="0" smtClean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/>
                  <a:t>현재 시점 </a:t>
                </a:r>
                <a:r>
                  <a:rPr lang="en-US" altLang="ko-KR" dirty="0" smtClean="0"/>
                  <a:t>t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값과 입력 게이트로 이어지는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𝑥𝑖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 를 곱한 값과 이전 시점 </a:t>
                </a:r>
                <a:r>
                  <a:rPr lang="en-US" altLang="ko-KR" dirty="0" smtClean="0"/>
                  <a:t>t-1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hidden state</a:t>
                </a:r>
                <a:r>
                  <a:rPr lang="ko-KR" altLang="en-US" dirty="0" smtClean="0"/>
                  <a:t>가 입력 게이트로 이어지는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곱한 값을 더하여 </a:t>
                </a:r>
                <a:r>
                  <a:rPr lang="en-US" altLang="ko-KR" dirty="0" smtClean="0"/>
                  <a:t>Sigmoid </a:t>
                </a:r>
                <a:r>
                  <a:rPr lang="ko-KR" altLang="en-US" dirty="0" smtClean="0"/>
                  <a:t>함수를 지나는데 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라고 함</a:t>
                </a:r>
                <a:r>
                  <a:rPr lang="en-US" altLang="ko-KR" dirty="0" smtClean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tanh </a:t>
                </a:r>
                <a:r>
                  <a:rPr lang="ko-KR" altLang="en-US" dirty="0" smtClean="0"/>
                  <a:t>함수를 지난 값임</a:t>
                </a:r>
                <a:r>
                  <a:rPr lang="en-US" altLang="ko-KR" dirty="0" smtClean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dirty="0" smtClean="0"/>
                  <a:t>0~1</a:t>
                </a:r>
                <a:r>
                  <a:rPr lang="ko-KR" altLang="en-US" dirty="0" smtClean="0"/>
                  <a:t>사이 값과 </a:t>
                </a:r>
                <a:r>
                  <a:rPr lang="en-US" altLang="ko-KR" dirty="0" smtClean="0"/>
                  <a:t>-1</a:t>
                </a:r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사이의 두개의 값이 나오게 됨</a:t>
                </a:r>
                <a:r>
                  <a:rPr lang="en-US" altLang="ko-KR" dirty="0"/>
                  <a:t>.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6" y="4293096"/>
                <a:ext cx="8640960" cy="2308324"/>
              </a:xfrm>
              <a:prstGeom prst="rect">
                <a:avLst/>
              </a:prstGeom>
              <a:blipFill rotWithShape="1">
                <a:blip r:embed="rId2"/>
                <a:stretch>
                  <a:fillRect l="-423" t="-1319" b="-3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2" y="1412776"/>
            <a:ext cx="4506920" cy="27826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94431"/>
            <a:ext cx="3617632" cy="1109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6920" y="2924944"/>
            <a:ext cx="382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여기서 </a:t>
            </a:r>
            <a:r>
              <a:rPr lang="el-GR" altLang="ko-KR" sz="1400" dirty="0" smtClean="0"/>
              <a:t>σ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시그마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Sigmoid </a:t>
            </a:r>
            <a:r>
              <a:rPr lang="ko-KR" altLang="en-US" sz="1400" dirty="0" smtClean="0"/>
              <a:t>함수를 의미함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3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/>
                <a:t>삭</a:t>
              </a:r>
              <a:r>
                <a:rPr lang="ko-KR" altLang="en-US" sz="4000" dirty="0"/>
                <a:t>제</a:t>
              </a:r>
              <a:r>
                <a:rPr lang="ko-KR" altLang="en-US" sz="4000" dirty="0" smtClean="0"/>
                <a:t> 게이트</a:t>
              </a:r>
              <a:r>
                <a:rPr lang="en-US" altLang="ko-KR" sz="4000" dirty="0" smtClean="0"/>
                <a:t>(forget</a:t>
              </a:r>
              <a:r>
                <a:rPr lang="en-US" altLang="ko-KR" sz="4000" dirty="0" smtClean="0"/>
                <a:t> gate</a:t>
              </a:r>
              <a:r>
                <a:rPr lang="en-US" altLang="ko-KR" sz="4000" dirty="0" smtClean="0"/>
                <a:t>) 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4736" y="4293096"/>
            <a:ext cx="8640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 게이트는 기억을 삭제하기 위한 게이트임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현재 시점 </a:t>
            </a:r>
            <a:r>
              <a:rPr lang="en-US" altLang="ko-KR" dirty="0" smtClean="0"/>
              <a:t>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값과 이전 시점 </a:t>
            </a:r>
            <a:r>
              <a:rPr lang="en-US" altLang="ko-KR" dirty="0" smtClean="0"/>
              <a:t>t-1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hidden state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Sigmoid</a:t>
            </a:r>
            <a:r>
              <a:rPr lang="ko-KR" altLang="en-US" dirty="0" smtClean="0"/>
              <a:t>함수를 지나게 됨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0~1</a:t>
            </a:r>
            <a:r>
              <a:rPr lang="ko-KR" altLang="en-US" dirty="0" smtClean="0"/>
              <a:t>사이가 값이 나오게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값이 곧 삭제 과정을 거친 정보의 양임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 smtClean="0"/>
              <a:t>에 가까울 수록  정보가 많이 삭제된 것이고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가까울수록 정보를 온전히 기억한 것임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78039"/>
            <a:ext cx="4683873" cy="27710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46" y="2132856"/>
            <a:ext cx="3208413" cy="8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7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/>
                <a:t>셀 상태</a:t>
              </a:r>
              <a:r>
                <a:rPr lang="en-US" altLang="ko-KR" sz="4000" dirty="0" smtClean="0"/>
                <a:t>(</a:t>
              </a:r>
              <a:r>
                <a:rPr lang="ko-KR" altLang="en-US" sz="4000" dirty="0" smtClean="0"/>
                <a:t>장기 상태</a:t>
              </a:r>
              <a:r>
                <a:rPr lang="en-US" altLang="ko-KR" sz="4000" dirty="0" smtClean="0"/>
                <a:t>) 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6" y="1340768"/>
            <a:ext cx="4807304" cy="2736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07504" y="4077071"/>
                <a:ext cx="864096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/>
                  <a:t>입력게이트에서 구한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이 두개의 대해서 원소별 곱을 진행을 해서 나온 값이 이번에 선택된 기억할 값임</a:t>
                </a:r>
                <a:r>
                  <a:rPr lang="en-US" altLang="ko-KR" dirty="0" smtClean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/>
                  <a:t>입력게이트에서 선택된 기억을 삭제게이트의 결과 값을 더함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이 값을 현재 시점 </a:t>
                </a:r>
                <a:r>
                  <a:rPr lang="en-US" altLang="ko-KR" dirty="0" smtClean="0"/>
                  <a:t>t</a:t>
                </a:r>
                <a:r>
                  <a:rPr lang="ko-KR" altLang="en-US" dirty="0" smtClean="0"/>
                  <a:t>의 셀 상태라고 하며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이 값은 다음 </a:t>
                </a:r>
                <a:r>
                  <a:rPr lang="en-US" altLang="ko-KR" dirty="0" smtClean="0"/>
                  <a:t>t+1 </a:t>
                </a:r>
                <a:r>
                  <a:rPr lang="ko-KR" altLang="en-US" dirty="0" smtClean="0"/>
                  <a:t>시점의 </a:t>
                </a:r>
                <a:r>
                  <a:rPr lang="en-US" altLang="ko-KR" dirty="0" smtClean="0"/>
                  <a:t>LSTM </a:t>
                </a:r>
                <a:r>
                  <a:rPr lang="ko-KR" altLang="en-US" dirty="0" smtClean="0"/>
                  <a:t>셀로 넘겨짐</a:t>
                </a:r>
                <a:r>
                  <a:rPr lang="en-US" altLang="ko-KR" dirty="0" smtClean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가 만약 극단적으로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이 된다면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이전 시점의 셀 상태 값인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 smtClean="0"/>
                  <a:t>  은 현재 시점의 셀 상태 값을 결정하기 위한 영향력이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이 되면서 오직 입력게이트 결과만이 현재 시점의 셀 상태값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을 결정할 수 있음</a:t>
                </a:r>
                <a:r>
                  <a:rPr lang="en-US" altLang="ko-KR" dirty="0" smtClean="0"/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077071"/>
                <a:ext cx="8640960" cy="2585323"/>
              </a:xfrm>
              <a:prstGeom prst="rect">
                <a:avLst/>
              </a:prstGeom>
              <a:blipFill rotWithShape="1">
                <a:blip r:embed="rId3"/>
                <a:stretch>
                  <a:fillRect l="-494" t="-1179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330666"/>
            <a:ext cx="3545624" cy="7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/>
                <a:t>출력 게이트와 </a:t>
              </a:r>
              <a:r>
                <a:rPr lang="en-US" altLang="ko-KR" sz="4000" dirty="0" smtClean="0"/>
                <a:t>hidden state</a:t>
              </a:r>
              <a:r>
                <a:rPr lang="en-US" altLang="ko-KR" sz="4000" dirty="0" smtClean="0"/>
                <a:t>(</a:t>
              </a:r>
              <a:r>
                <a:rPr lang="ko-KR" altLang="en-US" sz="4000" dirty="0" smtClean="0"/>
                <a:t>단</a:t>
              </a:r>
              <a:r>
                <a:rPr lang="ko-KR" altLang="en-US" sz="4000" dirty="0"/>
                <a:t>기</a:t>
              </a:r>
              <a:r>
                <a:rPr lang="ko-KR" altLang="en-US" sz="4000" dirty="0" smtClean="0"/>
                <a:t> 상태</a:t>
              </a:r>
              <a:r>
                <a:rPr lang="en-US" altLang="ko-KR" sz="4000" dirty="0" smtClean="0"/>
                <a:t>) 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7504" y="4444767"/>
            <a:ext cx="864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출력게이트는 현재 시점 </a:t>
            </a:r>
            <a:r>
              <a:rPr lang="en-US" altLang="ko-KR" dirty="0" smtClean="0"/>
              <a:t>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값과 이전 시점 </a:t>
            </a:r>
            <a:r>
              <a:rPr lang="en-US" altLang="ko-KR" dirty="0" smtClean="0"/>
              <a:t>t-1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hidden state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sigmoid </a:t>
            </a:r>
            <a:r>
              <a:rPr lang="ko-KR" altLang="en-US" dirty="0" smtClean="0"/>
              <a:t>함수를 지난 값이며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값은 현재 시점 </a:t>
            </a:r>
            <a:r>
              <a:rPr lang="en-US" altLang="ko-KR" dirty="0" smtClean="0"/>
              <a:t>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hidden state</a:t>
            </a:r>
            <a:r>
              <a:rPr lang="ko-KR" altLang="en-US" dirty="0" smtClean="0"/>
              <a:t>를 결정하는 일에 쓰임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hidden state</a:t>
            </a:r>
            <a:r>
              <a:rPr lang="ko-KR" altLang="en-US" dirty="0" smtClean="0"/>
              <a:t>를 단기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상태라고 하며</a:t>
            </a:r>
            <a:r>
              <a:rPr lang="en-US" altLang="ko-KR" dirty="0" smtClean="0"/>
              <a:t>, hidden state</a:t>
            </a:r>
            <a:r>
              <a:rPr lang="ko-KR" altLang="en-US" dirty="0" smtClean="0"/>
              <a:t>는 장기 상태의 값이 </a:t>
            </a:r>
            <a:r>
              <a:rPr lang="en-US" altLang="ko-KR" dirty="0" smtClean="0"/>
              <a:t>tanh</a:t>
            </a:r>
            <a:r>
              <a:rPr lang="ko-KR" altLang="en-US" dirty="0" smtClean="0"/>
              <a:t>함수를 지나 </a:t>
            </a:r>
            <a:r>
              <a:rPr lang="en-US" altLang="ko-KR" dirty="0" smtClean="0"/>
              <a:t>-1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사이의 값임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해당 값은 출력 게이트의 값과 연산되면서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걸러지는 효과가 발생을 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단기 상태의 값은 출력층으로 향함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36" y="1412776"/>
            <a:ext cx="4320480" cy="29523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04864"/>
            <a:ext cx="3140607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LSTM Summary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4736" y="1340768"/>
            <a:ext cx="86409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/>
              <a:t>Ct-1</a:t>
            </a:r>
            <a:r>
              <a:rPr lang="ko-KR" altLang="en-US" dirty="0" smtClean="0"/>
              <a:t>에서 불필요한 정보를 지운다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삭제게이트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/>
              <a:t>Ct-1</a:t>
            </a:r>
            <a:r>
              <a:rPr lang="ko-KR" altLang="en-US" dirty="0" smtClean="0"/>
              <a:t>에 새로운 인풋 </a:t>
            </a:r>
            <a:r>
              <a:rPr lang="en-US" altLang="ko-KR" dirty="0" smtClean="0"/>
              <a:t>Xt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ht-1</a:t>
            </a:r>
            <a:r>
              <a:rPr lang="ko-KR" altLang="en-US" dirty="0" smtClean="0"/>
              <a:t>를 보고 중요한 정보를 넣는다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(</a:t>
            </a:r>
            <a:r>
              <a:rPr lang="ko-KR" altLang="en-US" dirty="0" smtClean="0">
                <a:solidFill>
                  <a:srgbClr val="FF0000"/>
                </a:solidFill>
              </a:rPr>
              <a:t>입</a:t>
            </a:r>
            <a:r>
              <a:rPr lang="ko-KR" altLang="en-US" dirty="0">
                <a:solidFill>
                  <a:srgbClr val="FF0000"/>
                </a:solidFill>
              </a:rPr>
              <a:t>력</a:t>
            </a:r>
            <a:r>
              <a:rPr lang="ko-KR" altLang="en-US" dirty="0" smtClean="0">
                <a:solidFill>
                  <a:srgbClr val="FF0000"/>
                </a:solidFill>
              </a:rPr>
              <a:t>게이트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위 과정을 통해 </a:t>
            </a:r>
            <a:r>
              <a:rPr lang="en-US" altLang="ko-KR" dirty="0" smtClean="0"/>
              <a:t>Ct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셀 상태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장기상태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/>
              <a:t>Ct</a:t>
            </a:r>
            <a:r>
              <a:rPr lang="ko-KR" altLang="en-US" dirty="0" smtClean="0"/>
              <a:t>를 적절히 가공해 해당 </a:t>
            </a:r>
            <a:r>
              <a:rPr lang="en-US" altLang="ko-KR" dirty="0" smtClean="0"/>
              <a:t>t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ht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(</a:t>
            </a:r>
            <a:r>
              <a:rPr lang="ko-KR" altLang="en-US" dirty="0" smtClean="0">
                <a:solidFill>
                  <a:srgbClr val="FF0000"/>
                </a:solidFill>
              </a:rPr>
              <a:t>셀 상태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단기 상태</a:t>
            </a:r>
            <a:r>
              <a:rPr lang="en-US" altLang="ko-KR" dirty="0" smtClean="0">
                <a:solidFill>
                  <a:srgbClr val="FF0000"/>
                </a:solidFill>
              </a:rPr>
              <a:t>))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/>
              <a:t>Ct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</a:t>
            </a:r>
            <a:r>
              <a:rPr lang="ko-KR" altLang="en-US" dirty="0" smtClean="0"/>
              <a:t>를 다음 스텝 </a:t>
            </a:r>
            <a:r>
              <a:rPr lang="en-US" altLang="ko-KR" dirty="0" smtClean="0"/>
              <a:t>t+1</a:t>
            </a:r>
            <a:r>
              <a:rPr lang="ko-KR" altLang="en-US" dirty="0" smtClean="0"/>
              <a:t>로 전달한다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(</a:t>
            </a:r>
            <a:r>
              <a:rPr lang="ko-KR" altLang="en-US" dirty="0" smtClean="0">
                <a:solidFill>
                  <a:srgbClr val="FF0000"/>
                </a:solidFill>
              </a:rPr>
              <a:t>출</a:t>
            </a:r>
            <a:r>
              <a:rPr lang="ko-KR" altLang="en-US" dirty="0">
                <a:solidFill>
                  <a:srgbClr val="FF0000"/>
                </a:solidFill>
              </a:rPr>
              <a:t>력</a:t>
            </a:r>
            <a:r>
              <a:rPr lang="ko-KR" altLang="en-US" dirty="0" smtClean="0">
                <a:solidFill>
                  <a:srgbClr val="FF0000"/>
                </a:solidFill>
              </a:rPr>
              <a:t>게이트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289055" y="3645273"/>
            <a:ext cx="4156161" cy="2941163"/>
            <a:chOff x="150302" y="3510593"/>
            <a:chExt cx="4156161" cy="294116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3510593"/>
              <a:ext cx="3208413" cy="575583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50302" y="3726192"/>
              <a:ext cx="4156161" cy="2725564"/>
              <a:chOff x="240926" y="3716844"/>
              <a:chExt cx="4156161" cy="272556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31" y="4086176"/>
                <a:ext cx="3617632" cy="710976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04" y="4815365"/>
                <a:ext cx="3729183" cy="58228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470" y="5650321"/>
                <a:ext cx="3140607" cy="792087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251520" y="3716844"/>
                <a:ext cx="41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1.</a:t>
                </a:r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67184" y="4266099"/>
                <a:ext cx="41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2447" y="4921841"/>
                <a:ext cx="41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3.</a:t>
                </a:r>
                <a:endParaRPr lang="ko-KR" alt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0926" y="5765442"/>
                <a:ext cx="598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4,5.</a:t>
                </a:r>
                <a:endParaRPr lang="ko-KR" altLang="en-US" dirty="0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4620320" y="3893015"/>
            <a:ext cx="4293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수식을 보면 뭔가 중복되는 느낌이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GRU</a:t>
            </a:r>
            <a:r>
              <a:rPr lang="ko-KR" altLang="en-US" dirty="0" smtClean="0"/>
              <a:t>가 생기게 된 계기가 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77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2362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GRU(Gated Recurrent Unit)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443" y="4360685"/>
            <a:ext cx="86409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GRU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LSTM </a:t>
            </a:r>
            <a:r>
              <a:rPr lang="ko-KR" altLang="en-US" dirty="0" smtClean="0"/>
              <a:t>셀의 간소화된 버전이라고 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위의 그림과 같은 구조를 가짐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Reset Gate</a:t>
            </a:r>
            <a:r>
              <a:rPr lang="ko-KR" altLang="en-US" dirty="0" smtClean="0"/>
              <a:t>는 과거의 정보를 적당히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시키는 목적임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Update Gate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forget gate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input gate</a:t>
            </a:r>
            <a:r>
              <a:rPr lang="ko-KR" altLang="en-US" dirty="0" smtClean="0"/>
              <a:t>를 합쳐놓은 느낌으로 과거와 현재의 정보의 최신화 비율을 결정함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39" y="1268760"/>
            <a:ext cx="6573167" cy="27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Reset Gate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253570"/>
            <a:ext cx="5112568" cy="25354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75" y="2521305"/>
            <a:ext cx="4348941" cy="666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615" y="4329844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rt</a:t>
            </a:r>
            <a:r>
              <a:rPr lang="ko-KR" altLang="en-US" dirty="0" smtClean="0"/>
              <a:t>는 과거의 기억이 새로운 기억에 얼마나 중요한지를 결정을 함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Reset gate</a:t>
            </a:r>
            <a:r>
              <a:rPr lang="ko-KR" altLang="en-US" dirty="0" smtClean="0"/>
              <a:t>는 과거의 </a:t>
            </a:r>
            <a:r>
              <a:rPr lang="en-US" altLang="ko-KR" dirty="0" smtClean="0"/>
              <a:t>hidden state</a:t>
            </a:r>
            <a:r>
              <a:rPr lang="ko-KR" altLang="en-US" dirty="0" smtClean="0"/>
              <a:t>가 새로운 기억의 계산과 무관한 기억이라고 판단하면 </a:t>
            </a:r>
            <a:r>
              <a:rPr lang="en-US" altLang="ko-KR" dirty="0" smtClean="0"/>
              <a:t>ht-1</a:t>
            </a:r>
            <a:r>
              <a:rPr lang="ko-KR" altLang="en-US" dirty="0" smtClean="0"/>
              <a:t>을 새로운 기억에서 완전히 지워버릴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376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67867"/>
            <a:ext cx="9181909" cy="847417"/>
            <a:chOff x="0" y="-10705"/>
            <a:chExt cx="9181909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4355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Memory Candidate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8" y="1295217"/>
            <a:ext cx="4769332" cy="27818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11" y="2512855"/>
            <a:ext cx="4211960" cy="7811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615" y="4329844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현재 기억을  만들기 위해 현재 입력과 재조정</a:t>
            </a:r>
            <a:r>
              <a:rPr lang="en-US" altLang="ko-KR" dirty="0" smtClean="0"/>
              <a:t>(Reset)</a:t>
            </a:r>
            <a:r>
              <a:rPr lang="ko-KR" altLang="en-US" dirty="0" smtClean="0"/>
              <a:t>된 과거 기억 조합임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rt = 0  : </a:t>
            </a:r>
            <a:r>
              <a:rPr lang="ko-KR" altLang="en-US" dirty="0" smtClean="0"/>
              <a:t>과거</a:t>
            </a:r>
            <a:r>
              <a:rPr lang="en-US" altLang="ko-KR" dirty="0"/>
              <a:t> </a:t>
            </a:r>
            <a:r>
              <a:rPr lang="ko-KR" altLang="en-US" dirty="0" smtClean="0"/>
              <a:t>기억을 </a:t>
            </a:r>
            <a:r>
              <a:rPr lang="en-US" altLang="ko-KR" dirty="0" smtClean="0"/>
              <a:t>reset(</a:t>
            </a:r>
            <a:r>
              <a:rPr lang="ko-KR" altLang="en-US" dirty="0" smtClean="0"/>
              <a:t>지우고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현재 입력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자극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위주로 현재 기억 만들기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rt = 1  : </a:t>
            </a:r>
            <a:r>
              <a:rPr lang="ko-KR" altLang="en-US" dirty="0" smtClean="0"/>
              <a:t>과거 기억을 기준으로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입력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자극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조합하여 현재 기억 만들기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476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Feed Forward Neural Network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1520" y="3931893"/>
            <a:ext cx="7584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앞서 배운 신경망들은 </a:t>
            </a:r>
            <a:r>
              <a:rPr lang="en-US" altLang="ko-KR" dirty="0" smtClean="0"/>
              <a:t>hidden layer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Activation function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지난 값은 오직 </a:t>
            </a:r>
            <a:r>
              <a:rPr lang="en-US" altLang="ko-KR" dirty="0" smtClean="0"/>
              <a:t>Output layer</a:t>
            </a:r>
            <a:r>
              <a:rPr lang="ko-KR" altLang="en-US" dirty="0" smtClean="0"/>
              <a:t>방향으로만 향함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이와 같은 신경망들을 </a:t>
            </a:r>
            <a:r>
              <a:rPr lang="en-US" altLang="ko-KR" dirty="0" smtClean="0"/>
              <a:t>Feed Forward Neural Network</a:t>
            </a:r>
            <a:r>
              <a:rPr lang="ko-KR" altLang="en-US" dirty="0" smtClean="0"/>
              <a:t>라고 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그렇지 않은 신경망들이 있는데 그 중 하나가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 </a:t>
            </a:r>
            <a:r>
              <a:rPr lang="en-US" altLang="ko-KR" dirty="0" smtClean="0"/>
              <a:t>hidden layer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Activation function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나온 결과값을 </a:t>
            </a:r>
            <a:r>
              <a:rPr lang="en-US" altLang="ko-KR" dirty="0" smtClean="0"/>
              <a:t>Output layer</a:t>
            </a:r>
            <a:r>
              <a:rPr lang="ko-KR" altLang="en-US" dirty="0" smtClean="0"/>
              <a:t> 방향으로도 보내면서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</a:t>
            </a:r>
            <a:r>
              <a:rPr lang="en-US" altLang="ko-KR" dirty="0" smtClean="0"/>
              <a:t>hidden layer</a:t>
            </a:r>
            <a:r>
              <a:rPr lang="ko-KR" altLang="en-US" dirty="0" smtClean="0"/>
              <a:t>로 보내는 특징이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" y="1949166"/>
            <a:ext cx="4140460" cy="12809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692" y="1510843"/>
            <a:ext cx="4232755" cy="20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Update Gate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55524" y="1988840"/>
            <a:ext cx="8686491" cy="2664295"/>
            <a:chOff x="179512" y="1341858"/>
            <a:chExt cx="8686491" cy="26642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341858"/>
              <a:ext cx="5112568" cy="266429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2340583"/>
              <a:ext cx="4149987" cy="66684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79512" y="5229200"/>
            <a:ext cx="86409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현재 기억을 만들기 위한 과거 기억과 현재 입력의 비율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4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Final Memory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4968552" cy="28083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46" y="3212976"/>
            <a:ext cx="4259953" cy="704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857" y="4774908"/>
            <a:ext cx="86409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갱신 비율</a:t>
            </a:r>
            <a:r>
              <a:rPr lang="en-US" altLang="ko-KR" dirty="0" smtClean="0"/>
              <a:t>(update)</a:t>
            </a:r>
            <a:r>
              <a:rPr lang="ko-KR" altLang="en-US" dirty="0" smtClean="0"/>
              <a:t>에 따른 과거의 기억과 현재 기억의 조합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zt = 0  : </a:t>
            </a:r>
            <a:r>
              <a:rPr lang="ko-KR" altLang="en-US" dirty="0" smtClean="0"/>
              <a:t>과거 기억 위주의 최종업데이트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zt = 1  : </a:t>
            </a:r>
            <a:r>
              <a:rPr lang="ko-KR" altLang="en-US" dirty="0" smtClean="0"/>
              <a:t>현재 기억 후보 위주의 최종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92280" y="2926849"/>
            <a:ext cx="893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갱신 비율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982578" y="2926849"/>
            <a:ext cx="893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갱신 비율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876200" y="2935977"/>
            <a:ext cx="893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현재 기억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135236" y="2940749"/>
            <a:ext cx="893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과거 기억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259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GRU Summary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55576" y="191683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1453083"/>
            <a:ext cx="5904656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 smtClean="0"/>
              <a:t>Reset gate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계산해서 임시 </a:t>
            </a:r>
            <a:r>
              <a:rPr lang="en-US" altLang="ko-KR" dirty="0" smtClean="0"/>
              <a:t>ht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 smtClean="0"/>
              <a:t>Update gate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ht-1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ht</a:t>
            </a:r>
            <a:r>
              <a:rPr lang="ko-KR" altLang="en-US" dirty="0" smtClean="0"/>
              <a:t>간의 비중을 결정한다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 smtClean="0"/>
              <a:t>zt</a:t>
            </a:r>
            <a:r>
              <a:rPr lang="ko-KR" altLang="en-US" dirty="0" smtClean="0"/>
              <a:t>를 이용해 최종 </a:t>
            </a:r>
            <a:r>
              <a:rPr lang="en-US" altLang="ko-KR" dirty="0" smtClean="0"/>
              <a:t>ht</a:t>
            </a:r>
            <a:r>
              <a:rPr lang="ko-KR" altLang="en-US" dirty="0" smtClean="0"/>
              <a:t>를 계산한다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31640" y="3280136"/>
            <a:ext cx="4391559" cy="3322064"/>
            <a:chOff x="2552604" y="3188148"/>
            <a:chExt cx="4391559" cy="33220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604" y="3188148"/>
              <a:ext cx="4348941" cy="66684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094" y="4005064"/>
              <a:ext cx="4211960" cy="78115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45" y="4941168"/>
              <a:ext cx="4149987" cy="66684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210" y="5805264"/>
              <a:ext cx="4259953" cy="704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9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LSTM vs GRU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74857" y="1268760"/>
            <a:ext cx="813690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smtClean="0"/>
              <a:t>어떤 모델이 더 성능이 좋은가</a:t>
            </a:r>
            <a:r>
              <a:rPr lang="en-US" altLang="ko-KR" sz="24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모델이 좋다고 말할 수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둘 다 좋은 성능을 보이며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모델을 선택하는 것 보다는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</a:t>
            </a:r>
            <a:r>
              <a:rPr lang="ko-KR" altLang="en-US" dirty="0" smtClean="0"/>
              <a:t>최적화 알고리즘 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초기화</a:t>
            </a:r>
            <a:r>
              <a:rPr lang="en-US" altLang="ko-KR" dirty="0"/>
              <a:t> </a:t>
            </a:r>
            <a:r>
              <a:rPr lang="ko-KR" altLang="en-US" dirty="0" smtClean="0"/>
              <a:t>같은 학습 관련 기술을 잘 선택하는 것이 중요함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857" y="3174162"/>
            <a:ext cx="813690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smtClean="0"/>
              <a:t>LSTM</a:t>
            </a:r>
            <a:r>
              <a:rPr lang="ko-KR" altLang="en-US" sz="2400" dirty="0" smtClean="0"/>
              <a:t>을 간소화한 </a:t>
            </a:r>
            <a:r>
              <a:rPr lang="en-US" altLang="ko-KR" sz="2400" dirty="0" smtClean="0"/>
              <a:t>GRU</a:t>
            </a:r>
            <a:r>
              <a:rPr lang="ko-KR" altLang="en-US" sz="2400" dirty="0" smtClean="0"/>
              <a:t>가 왜 비슷한 성능을 보이는가</a:t>
            </a:r>
            <a:r>
              <a:rPr lang="en-US" altLang="ko-KR" sz="24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GRU</a:t>
            </a:r>
            <a:r>
              <a:rPr lang="ko-KR" altLang="en-US" dirty="0"/>
              <a:t>가</a:t>
            </a:r>
            <a:r>
              <a:rPr lang="ko-KR" altLang="en-US" dirty="0" smtClean="0"/>
              <a:t> 고안된 </a:t>
            </a:r>
            <a:r>
              <a:rPr lang="en-US" altLang="ko-KR" dirty="0" smtClean="0"/>
              <a:t>2014</a:t>
            </a:r>
            <a:r>
              <a:rPr lang="ko-KR" altLang="en-US" dirty="0" smtClean="0"/>
              <a:t>년에는 딥러닝 붐이 있기 전이였고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이후 딥러닝 붐이 불면서 하드웨어</a:t>
            </a:r>
            <a:r>
              <a:rPr lang="en-US" altLang="ko-KR" dirty="0" smtClean="0"/>
              <a:t>(GPU)</a:t>
            </a:r>
            <a:r>
              <a:rPr lang="ko-KR" altLang="en-US" dirty="0" smtClean="0"/>
              <a:t>가 딥러닝에 맞춰서 빠르게 발전을 한것이</a:t>
            </a:r>
            <a:r>
              <a:rPr lang="ko-KR" altLang="en-US" dirty="0"/>
              <a:t> </a:t>
            </a:r>
            <a:r>
              <a:rPr lang="ko-KR" altLang="en-US" dirty="0" smtClean="0"/>
              <a:t>어느 정도 영향을 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94429" y="5157192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smtClean="0"/>
              <a:t>모바일 딥러닝 분야</a:t>
            </a:r>
            <a:endParaRPr lang="en-US" altLang="ko-KR" sz="24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아직 모바일은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성능을 따라가기 무리인데 모바일 딥러닝분야 같은 곳에서 </a:t>
            </a:r>
            <a:r>
              <a:rPr lang="en-US" altLang="ko-KR" dirty="0" smtClean="0"/>
              <a:t>GRU</a:t>
            </a:r>
            <a:r>
              <a:rPr lang="ko-KR" altLang="en-US" dirty="0" smtClean="0"/>
              <a:t>를 사용하면 좋을 것 같음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4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Recurrent Neural Network(</a:t>
              </a:r>
              <a:r>
                <a:rPr lang="en-US" altLang="ko-KR" sz="4000" dirty="0" smtClean="0"/>
                <a:t>RNN)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" y="1880771"/>
            <a:ext cx="2513408" cy="12241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17" y="1328385"/>
            <a:ext cx="3124919" cy="23289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341090"/>
            <a:ext cx="2791265" cy="2303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856" y="3728328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화살표를 사용하여 표현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383868" y="3742228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시점의 흐름에 따라 표현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09501" y="374263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신경망 구조로 표현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27704" y="4149080"/>
            <a:ext cx="7584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X</a:t>
            </a:r>
            <a:r>
              <a:rPr lang="ko-KR" altLang="en-US" dirty="0" smtClean="0"/>
              <a:t>는 입력층의 입력벡터</a:t>
            </a:r>
            <a:r>
              <a:rPr lang="en-US" altLang="ko-KR" dirty="0" smtClean="0"/>
              <a:t>, y</a:t>
            </a:r>
            <a:r>
              <a:rPr lang="ko-KR" altLang="en-US" dirty="0" smtClean="0"/>
              <a:t>는 출력층의 출력벡터라고 함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RNN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hidden layer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Activation function</a:t>
            </a:r>
            <a:r>
              <a:rPr lang="ko-KR" altLang="en-US" dirty="0" smtClean="0"/>
              <a:t>를 통해 결과를 내보내는 역할을 하는 노드를 </a:t>
            </a:r>
            <a:r>
              <a:rPr lang="en-US" altLang="ko-KR" dirty="0" smtClean="0"/>
              <a:t>cell(</a:t>
            </a:r>
            <a:r>
              <a:rPr lang="ko-KR" altLang="en-US" dirty="0" smtClean="0"/>
              <a:t>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Cell</a:t>
            </a:r>
            <a:r>
              <a:rPr lang="ko-KR" altLang="en-US" dirty="0" smtClean="0"/>
              <a:t>은 이전의 값을 기억하려고 하는 일종의 메모리 역할을 수행하므로 메모리</a:t>
            </a:r>
            <a:r>
              <a:rPr lang="en-US" altLang="ko-KR" dirty="0" smtClean="0"/>
              <a:t> cell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RNN cell</a:t>
            </a:r>
            <a:r>
              <a:rPr lang="ko-KR" altLang="en-US" dirty="0" smtClean="0"/>
              <a:t>이라고 표현함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메모리</a:t>
            </a:r>
            <a:r>
              <a:rPr lang="en-US" altLang="ko-KR" dirty="0" smtClean="0"/>
              <a:t> cell</a:t>
            </a:r>
            <a:r>
              <a:rPr lang="ko-KR" altLang="en-US" dirty="0" smtClean="0"/>
              <a:t>이 출력층 방향으로 </a:t>
            </a:r>
            <a:r>
              <a:rPr lang="ko-KR" altLang="en-US" dirty="0" smtClean="0"/>
              <a:t>또는 다음 시점인 </a:t>
            </a:r>
            <a:r>
              <a:rPr lang="en-US" altLang="ko-KR" dirty="0" smtClean="0"/>
              <a:t>t+1</a:t>
            </a:r>
            <a:r>
              <a:rPr lang="ko-KR" altLang="en-US" dirty="0" smtClean="0"/>
              <a:t>의 자신에게 보내는 값을 </a:t>
            </a:r>
            <a:r>
              <a:rPr lang="en-US" altLang="ko-KR" dirty="0" smtClean="0"/>
              <a:t>hidden state(</a:t>
            </a:r>
            <a:r>
              <a:rPr lang="ko-KR" altLang="en-US" dirty="0" smtClean="0"/>
              <a:t>은닉 상태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76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Vanilla RNN</a:t>
              </a:r>
              <a:r>
                <a:rPr lang="ko-KR" altLang="en-US" sz="4000" dirty="0" smtClean="0"/>
                <a:t>의 구조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3568" y="6102805"/>
            <a:ext cx="758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주로 </a:t>
            </a:r>
            <a:r>
              <a:rPr lang="en-US" altLang="ko-KR" dirty="0" smtClean="0"/>
              <a:t>tanh(</a:t>
            </a:r>
            <a:r>
              <a:rPr lang="ko-KR" altLang="en-US" dirty="0" smtClean="0"/>
              <a:t>하이퍼 볼릭 탄젠트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함수를 사용 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99865"/>
            <a:ext cx="826885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Vanilla </a:t>
              </a:r>
              <a:r>
                <a:rPr lang="en-US" altLang="ko-KR" sz="4000" dirty="0" smtClean="0"/>
                <a:t>RNN </a:t>
              </a:r>
              <a:r>
                <a:rPr lang="ko-KR" altLang="en-US" sz="4000" dirty="0" smtClean="0"/>
                <a:t>구조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/>
          <a:stretch/>
        </p:blipFill>
        <p:spPr>
          <a:xfrm>
            <a:off x="611560" y="1484784"/>
            <a:ext cx="792088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RNN </a:t>
              </a:r>
              <a:r>
                <a:rPr lang="ko-KR" altLang="en-US" sz="4000" dirty="0" smtClean="0"/>
                <a:t>수</a:t>
              </a:r>
              <a:r>
                <a:rPr lang="ko-KR" altLang="en-US" sz="4000" dirty="0"/>
                <a:t>식</a:t>
              </a:r>
              <a:r>
                <a:rPr lang="ko-KR" altLang="en-US" sz="4000" dirty="0" smtClean="0"/>
                <a:t> 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40288" y="4553472"/>
                <a:ext cx="7584536" cy="2037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/>
                  <a:t>현재 시점 </a:t>
                </a:r>
                <a:r>
                  <a:rPr lang="en-US" altLang="ko-KR" dirty="0" smtClean="0"/>
                  <a:t>t</a:t>
                </a:r>
                <a:r>
                  <a:rPr lang="ko-KR" altLang="en-US" dirty="0" smtClean="0"/>
                  <a:t>에서의 </a:t>
                </a:r>
                <a:r>
                  <a:rPr lang="en-US" altLang="ko-KR" dirty="0" smtClean="0"/>
                  <a:t>hidden state</a:t>
                </a:r>
                <a:r>
                  <a:rPr lang="ko-KR" altLang="en-US" dirty="0" smtClean="0"/>
                  <a:t>값을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ko-KR" altLang="en-US" b="0" i="1" smtClean="0">
                        <a:latin typeface="Cambria Math"/>
                      </a:rPr>
                      <m:t>라고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정의함</m:t>
                    </m:r>
                    <m:r>
                      <a:rPr lang="en-US" altLang="ko-KR" b="0" i="1" smtClean="0">
                        <a:latin typeface="Cambria Math"/>
                      </a:rPr>
                      <m:t>.   </m:t>
                    </m:r>
                  </m:oMath>
                </a14:m>
                <a:endParaRPr lang="en-US" altLang="ko-KR" b="0" i="1" dirty="0" smtClean="0">
                  <a:latin typeface="Cambria Math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b="0" i="1" dirty="0" smtClean="0">
                  <a:latin typeface="Cambria Math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hi</m:t>
                    </m:r>
                  </m:oMath>
                </a14:m>
                <a:r>
                  <a:rPr lang="en-US" altLang="ko-KR" dirty="0" smtClean="0"/>
                  <a:t>dden layer</a:t>
                </a:r>
                <a:r>
                  <a:rPr lang="ko-KR" altLang="en-US" dirty="0" smtClean="0"/>
                  <a:t>의 메모리 셀은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계산하기 위해서 총 두개의 가중치를 갖게 됨</a:t>
                </a:r>
                <a:r>
                  <a:rPr lang="en-US" altLang="ko-KR" dirty="0" smtClean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 smtClean="0"/>
                  <a:t>하나는 입력층에서 입력값을 위한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𝑤h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이고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하나는 이전 시점 </a:t>
                </a:r>
                <a:r>
                  <a:rPr lang="en-US" altLang="ko-KR" dirty="0" smtClean="0"/>
                  <a:t>t-1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hidden state</a:t>
                </a:r>
                <a:r>
                  <a:rPr lang="ko-KR" altLang="en-US" dirty="0" smtClean="0"/>
                  <a:t>값인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위한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임</a:t>
                </a:r>
                <a:r>
                  <a:rPr lang="en-US" altLang="ko-KR" dirty="0" smtClean="0"/>
                  <a:t>.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88" y="4553472"/>
                <a:ext cx="7584536" cy="2037674"/>
              </a:xfrm>
              <a:prstGeom prst="rect">
                <a:avLst/>
              </a:prstGeom>
              <a:blipFill rotWithShape="1">
                <a:blip r:embed="rId2"/>
                <a:stretch>
                  <a:fillRect l="-563" t="-1198" b="-3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65194"/>
            <a:ext cx="528711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RNN </a:t>
              </a:r>
              <a:r>
                <a:rPr lang="ko-KR" altLang="en-US" sz="4000" dirty="0" smtClean="0"/>
                <a:t>구조 설명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2952328" cy="4355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23" y="1512564"/>
            <a:ext cx="3096344" cy="4457512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338366" y="3353500"/>
            <a:ext cx="1538938" cy="453133"/>
          </a:xfrm>
          <a:prstGeom prst="rightArrow">
            <a:avLst/>
          </a:prstGeom>
          <a:solidFill>
            <a:srgbClr val="D38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0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993" y="260648"/>
            <a:ext cx="9177554" cy="847417"/>
            <a:chOff x="-33554" y="-10705"/>
            <a:chExt cx="9177554" cy="847417"/>
          </a:xfrm>
        </p:grpSpPr>
        <p:sp>
          <p:nvSpPr>
            <p:cNvPr id="6" name="TextBox 5"/>
            <p:cNvSpPr txBox="1"/>
            <p:nvPr/>
          </p:nvSpPr>
          <p:spPr>
            <a:xfrm>
              <a:off x="-33554" y="-10705"/>
              <a:ext cx="91775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/>
                <a:t>RNN </a:t>
              </a:r>
              <a:r>
                <a:rPr lang="ko-KR" altLang="en-US" sz="4000" dirty="0" smtClean="0"/>
                <a:t>구조 설명</a:t>
              </a:r>
              <a:endParaRPr lang="ko-KR" altLang="en-US" sz="4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766946"/>
              <a:ext cx="9144000" cy="69766"/>
            </a:xfrm>
            <a:prstGeom prst="rect">
              <a:avLst/>
            </a:prstGeom>
            <a:solidFill>
              <a:srgbClr val="D38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오른쪽 화살표 3"/>
          <p:cNvSpPr/>
          <p:nvPr/>
        </p:nvSpPr>
        <p:spPr>
          <a:xfrm>
            <a:off x="3338366" y="3353500"/>
            <a:ext cx="1538938" cy="453133"/>
          </a:xfrm>
          <a:prstGeom prst="rightArrow">
            <a:avLst/>
          </a:prstGeom>
          <a:solidFill>
            <a:srgbClr val="D38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2890460" cy="40891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44824"/>
            <a:ext cx="372047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9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1379</Words>
  <Application>Microsoft Office PowerPoint</Application>
  <PresentationFormat>화면 슬라이드 쇼(4:3)</PresentationFormat>
  <Paragraphs>140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Recurrent Neural Network (RNN)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USER</dc:creator>
  <cp:lastModifiedBy>USER</cp:lastModifiedBy>
  <cp:revision>50</cp:revision>
  <dcterms:created xsi:type="dcterms:W3CDTF">2020-01-12T06:46:12Z</dcterms:created>
  <dcterms:modified xsi:type="dcterms:W3CDTF">2020-01-13T14:59:53Z</dcterms:modified>
</cp:coreProperties>
</file>